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6" r:id="rId3"/>
    <p:sldId id="259" r:id="rId4"/>
    <p:sldId id="289" r:id="rId5"/>
    <p:sldId id="290" r:id="rId6"/>
    <p:sldId id="291" r:id="rId7"/>
    <p:sldId id="292" r:id="rId8"/>
    <p:sldId id="293" r:id="rId9"/>
    <p:sldId id="294" r:id="rId10"/>
    <p:sldId id="295" r:id="rId11"/>
    <p:sldId id="296" r:id="rId12"/>
    <p:sldId id="297" r:id="rId13"/>
    <p:sldId id="299" r:id="rId14"/>
    <p:sldId id="300" r:id="rId15"/>
    <p:sldId id="298" r:id="rId16"/>
    <p:sldId id="301" r:id="rId17"/>
    <p:sldId id="302" r:id="rId18"/>
    <p:sldId id="30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546A"/>
    <a:srgbClr val="8325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34" autoAdjust="0"/>
    <p:restoredTop sz="94660"/>
  </p:normalViewPr>
  <p:slideViewPr>
    <p:cSldViewPr snapToGrid="0">
      <p:cViewPr varScale="1">
        <p:scale>
          <a:sx n="89" d="100"/>
          <a:sy n="89" d="100"/>
        </p:scale>
        <p:origin x="1325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Оприлюднено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Geometria" panose="020B0503020204020204" pitchFamily="34" charset="-52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2017 рік</c:v>
                </c:pt>
              </c:strCache>
            </c:strRef>
          </c:cat>
          <c:val>
            <c:numRef>
              <c:f>Лист1!$B$2</c:f>
              <c:numCache>
                <c:formatCode>0.00%</c:formatCode>
                <c:ptCount val="1"/>
                <c:pt idx="0">
                  <c:v>0.56499999999999995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Відсутня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Geometria" panose="020B0503020204020204" pitchFamily="34" charset="-52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2017 рік</c:v>
                </c:pt>
              </c:strCache>
            </c:strRef>
          </c:cat>
          <c:val>
            <c:numRef>
              <c:f>Лист1!$C$2</c:f>
              <c:numCache>
                <c:formatCode>0.00%</c:formatCode>
                <c:ptCount val="1"/>
                <c:pt idx="0">
                  <c:v>0.435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6"/>
        <c:gapDepth val="0"/>
        <c:shape val="box"/>
        <c:axId val="-854322368"/>
        <c:axId val="-854310944"/>
        <c:axId val="0"/>
      </c:bar3DChart>
      <c:catAx>
        <c:axId val="-854322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eometria" panose="020B0503020204020204" pitchFamily="34" charset="-52"/>
                <a:ea typeface="+mn-ea"/>
                <a:cs typeface="+mn-cs"/>
              </a:defRPr>
            </a:pPr>
            <a:endParaRPr lang="ru-RU"/>
          </a:p>
        </c:txPr>
        <c:crossAx val="-854310944"/>
        <c:crosses val="autoZero"/>
        <c:auto val="1"/>
        <c:lblAlgn val="ctr"/>
        <c:lblOffset val="100"/>
        <c:noMultiLvlLbl val="0"/>
      </c:catAx>
      <c:valAx>
        <c:axId val="-8543109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eometria" panose="020B0503020204020204" pitchFamily="34" charset="-52"/>
                <a:ea typeface="+mn-ea"/>
                <a:cs typeface="+mn-cs"/>
              </a:defRPr>
            </a:pPr>
            <a:endParaRPr lang="ru-RU"/>
          </a:p>
        </c:txPr>
        <c:crossAx val="-8543223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Geometria" panose="020B0503020204020204" pitchFamily="34" charset="-52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>
      <a:outerShdw blurRad="50800" dist="38100" dir="5400000" algn="t" rotWithShape="0">
        <a:prstClr val="black">
          <a:alpha val="40000"/>
        </a:prstClr>
      </a:outerShdw>
    </a:effectLst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0899897719706966"/>
          <c:y val="3.2716052996727224E-2"/>
          <c:w val="0.37904468851024731"/>
          <c:h val="0.8819046503867028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softEdge rad="12700"/>
            </a:effectLst>
            <a:scene3d>
              <a:camera prst="orthographicFront"/>
              <a:lightRig rig="threePt" dir="t">
                <a:rot lat="0" lon="0" rev="600000"/>
              </a:lightRig>
            </a:scene3d>
            <a:sp3d prstMaterial="matte">
              <a:bevelT w="44450"/>
              <a:bevelB w="6350"/>
            </a:sp3d>
          </c:spPr>
          <c:invertIfNegative val="0"/>
          <c:dLbls>
            <c:dLbl>
              <c:idx val="3"/>
              <c:layout>
                <c:manualLayout>
                  <c:x val="-6.4219077060616997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eometria" panose="020B0503020204020204" pitchFamily="34" charset="-52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Лист1!$A$2:$A$14</c:f>
              <c:strCache>
                <c:ptCount val="13"/>
                <c:pt idx="0">
                  <c:v>Загальна інформація про суд</c:v>
                </c:pt>
                <c:pt idx="1">
                  <c:v>Структура суду</c:v>
                </c:pt>
                <c:pt idx="2">
                  <c:v>Інформація про органи суддівського самоврядування</c:v>
                </c:pt>
                <c:pt idx="3">
                  <c:v>Відомості про інформаційні системи та системи забезпечення гласності судового процесу</c:v>
                </c:pt>
                <c:pt idx="4">
                  <c:v>Відомості про заходи щодо протидії корупції та очищення влади</c:v>
                </c:pt>
                <c:pt idx="5">
                  <c:v>Нормативно-правові засади діяльності суду</c:v>
                </c:pt>
                <c:pt idx="6">
                  <c:v>Діяльність суду по забезпеченню прав, свобод і законних інтересів фізичних і юридичних осіб</c:v>
                </c:pt>
                <c:pt idx="7">
                  <c:v>Відкриті дані</c:v>
                </c:pt>
                <c:pt idx="8">
                  <c:v>Інформація про закупівлю товарів, робіт, послуг за бюджетні кошти (окрім судів загальної юрисдикції)</c:v>
                </c:pt>
                <c:pt idx="9">
                  <c:v>Кадрове забезпечення</c:v>
                </c:pt>
                <c:pt idx="10">
                  <c:v>Бюджет. Фінанси (окрім судів загальної юрисдикції)</c:v>
                </c:pt>
                <c:pt idx="11">
                  <c:v>Безкоштовна правова допомога</c:v>
                </c:pt>
                <c:pt idx="12">
                  <c:v>Критерії зручності сприйняття інформації</c:v>
                </c:pt>
              </c:strCache>
            </c:strRef>
          </c:cat>
          <c:val>
            <c:numRef>
              <c:f>Лист1!$B$2:$B$14</c:f>
              <c:numCache>
                <c:formatCode>0.00%</c:formatCode>
                <c:ptCount val="13"/>
                <c:pt idx="0">
                  <c:v>0.74250000000000005</c:v>
                </c:pt>
                <c:pt idx="1">
                  <c:v>0.5998</c:v>
                </c:pt>
                <c:pt idx="2">
                  <c:v>0.19900000000000001</c:v>
                </c:pt>
                <c:pt idx="3">
                  <c:v>0.97970000000000002</c:v>
                </c:pt>
                <c:pt idx="4">
                  <c:v>0.84650000000000003</c:v>
                </c:pt>
                <c:pt idx="5">
                  <c:v>0.7349</c:v>
                </c:pt>
                <c:pt idx="6">
                  <c:v>0.37580000000000002</c:v>
                </c:pt>
                <c:pt idx="7">
                  <c:v>5.5800000000000002E-2</c:v>
                </c:pt>
                <c:pt idx="8">
                  <c:v>0.34350000000000003</c:v>
                </c:pt>
                <c:pt idx="9">
                  <c:v>0.58530000000000004</c:v>
                </c:pt>
                <c:pt idx="10">
                  <c:v>0.18909999999999999</c:v>
                </c:pt>
                <c:pt idx="11">
                  <c:v>0.6613</c:v>
                </c:pt>
                <c:pt idx="12">
                  <c:v>0.5927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2"/>
        <c:overlap val="1"/>
        <c:axId val="-854311488"/>
        <c:axId val="-854308224"/>
      </c:barChart>
      <c:catAx>
        <c:axId val="-8543114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eometria" panose="020B0503020204020204" pitchFamily="34" charset="-52"/>
                <a:ea typeface="+mn-ea"/>
                <a:cs typeface="+mn-cs"/>
              </a:defRPr>
            </a:pPr>
            <a:endParaRPr lang="ru-RU"/>
          </a:p>
        </c:txPr>
        <c:crossAx val="-854308224"/>
        <c:crosses val="autoZero"/>
        <c:auto val="1"/>
        <c:lblAlgn val="ctr"/>
        <c:lblOffset val="100"/>
        <c:noMultiLvlLbl val="0"/>
      </c:catAx>
      <c:valAx>
        <c:axId val="-854308224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eometria" panose="020B0503020204020204" pitchFamily="34" charset="-52"/>
                <a:ea typeface="+mn-ea"/>
                <a:cs typeface="+mn-cs"/>
              </a:defRPr>
            </a:pPr>
            <a:endParaRPr lang="ru-RU"/>
          </a:p>
        </c:txPr>
        <c:crossAx val="-854311488"/>
        <c:crosses val="autoZero"/>
        <c:crossBetween val="between"/>
        <c:majorUnit val="0.2"/>
        <c:min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>
      <a:outerShdw blurRad="50800" dist="38100" dir="5400000" algn="t" rotWithShape="0">
        <a:prstClr val="black">
          <a:alpha val="40000"/>
        </a:prstClr>
      </a:outerShdw>
    </a:effectLst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8.5312500000000024E-3"/>
          <c:w val="0.77366863517060347"/>
          <c:h val="0.9914687500000000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explosion val="21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Geometria" panose="020B0503020204020204" pitchFamily="34" charset="-52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Доступно інформації до комунікації</c:v>
                </c:pt>
                <c:pt idx="1">
                  <c:v>Збільшення в період комунікації</c:v>
                </c:pt>
                <c:pt idx="2">
                  <c:v>Недоступно інформації</c:v>
                </c:pt>
              </c:strCache>
            </c:strRef>
          </c:cat>
          <c:val>
            <c:numRef>
              <c:f>Лист1!$B$2:$B$4</c:f>
              <c:numCache>
                <c:formatCode>0.00%</c:formatCode>
                <c:ptCount val="3"/>
                <c:pt idx="0">
                  <c:v>0.51600000000000001</c:v>
                </c:pt>
                <c:pt idx="1">
                  <c:v>4.9000000000000002E-2</c:v>
                </c:pt>
                <c:pt idx="2">
                  <c:v>0.435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1341781667347415"/>
          <c:y val="0.33627559055118111"/>
          <c:w val="0.27587943707487489"/>
          <c:h val="0.3274488188976377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Geometria" panose="020B0503020204020204" pitchFamily="34" charset="-52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>
      <a:outerShdw blurRad="50800" dist="38100" dir="5400000" algn="t" rotWithShape="0">
        <a:prstClr val="black">
          <a:alpha val="40000"/>
        </a:prstClr>
      </a:outerShdw>
    </a:effectLst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443994663177521"/>
          <c:y val="2.8828237206138026E-2"/>
          <c:w val="0.89556005336822464"/>
          <c:h val="0.7533050915590077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  <a:sp3d/>
            </c:spPr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  <a:sp3d/>
            </c:spPr>
          </c:dPt>
          <c:dPt>
            <c:idx val="2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  <a:sp3d/>
            </c:spPr>
          </c:dPt>
          <c:dLbls>
            <c:dLbl>
              <c:idx val="0"/>
              <c:layout>
                <c:manualLayout>
                  <c:x val="-1.0416666666666666E-2"/>
                  <c:y val="0.1312499999999999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Geometria" panose="020B0503020204020204" pitchFamily="34" charset="-52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7.638800644811996E-17"/>
                  <c:y val="9.374999999999994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Geometria" panose="020B0503020204020204" pitchFamily="34" charset="-52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2500000000000001E-2"/>
                  <c:y val="0.12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Geometria" panose="020B0503020204020204" pitchFamily="34" charset="-52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eometria" panose="020B0503020204020204" pitchFamily="34" charset="-52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Херсонський окружний адміністративний суд </c:v>
                </c:pt>
                <c:pt idx="1">
                  <c:v>Господарський суд Львівської області</c:v>
                </c:pt>
                <c:pt idx="2">
                  <c:v>Господарський суд Одеської області </c:v>
                </c:pt>
              </c:strCache>
            </c:strRef>
          </c:cat>
          <c:val>
            <c:numRef>
              <c:f>Лист1!$B$2:$B$4</c:f>
              <c:numCache>
                <c:formatCode>0.00%</c:formatCode>
                <c:ptCount val="3"/>
                <c:pt idx="0">
                  <c:v>0.84140000000000004</c:v>
                </c:pt>
                <c:pt idx="1">
                  <c:v>0.82330000000000003</c:v>
                </c:pt>
                <c:pt idx="2">
                  <c:v>0.81100000000000005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5"/>
        <c:gapDepth val="0"/>
        <c:shape val="box"/>
        <c:axId val="-1022151488"/>
        <c:axId val="-854319648"/>
        <c:axId val="0"/>
      </c:bar3DChart>
      <c:catAx>
        <c:axId val="-1022151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eometria" panose="020B0503020204020204" pitchFamily="34" charset="-52"/>
                <a:ea typeface="+mn-ea"/>
                <a:cs typeface="+mn-cs"/>
              </a:defRPr>
            </a:pPr>
            <a:endParaRPr lang="ru-RU"/>
          </a:p>
        </c:txPr>
        <c:crossAx val="-854319648"/>
        <c:crosses val="autoZero"/>
        <c:auto val="1"/>
        <c:lblAlgn val="ctr"/>
        <c:lblOffset val="100"/>
        <c:noMultiLvlLbl val="0"/>
      </c:catAx>
      <c:valAx>
        <c:axId val="-854319648"/>
        <c:scaling>
          <c:orientation val="minMax"/>
          <c:max val="0.9"/>
          <c:min val="0.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eometria" panose="020B0503020204020204" pitchFamily="34" charset="-52"/>
                <a:ea typeface="+mn-ea"/>
                <a:cs typeface="+mn-cs"/>
              </a:defRPr>
            </a:pPr>
            <a:endParaRPr lang="ru-RU"/>
          </a:p>
        </c:txPr>
        <c:crossAx val="-1022151488"/>
        <c:crosses val="autoZero"/>
        <c:crossBetween val="between"/>
        <c:majorUnit val="5.000000000000001E-2"/>
        <c:minorUnit val="2.0000000000000004E-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>
      <a:outerShdw blurRad="50800" dist="38100" dir="5400000" algn="t" rotWithShape="0">
        <a:prstClr val="black">
          <a:alpha val="40000"/>
        </a:prstClr>
      </a:outerShdw>
    </a:effectLst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368EF-E386-43A7-9C42-108BA9FE8D6E}" type="datetimeFigureOut">
              <a:rPr lang="ru-RU" smtClean="0"/>
              <a:t>28.03.2018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7217B-03BE-4AC1-AE29-365EB81CEB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8223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368EF-E386-43A7-9C42-108BA9FE8D6E}" type="datetimeFigureOut">
              <a:rPr lang="ru-RU" smtClean="0"/>
              <a:t>28.03.2018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7217B-03BE-4AC1-AE29-365EB81CEB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2390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368EF-E386-43A7-9C42-108BA9FE8D6E}" type="datetimeFigureOut">
              <a:rPr lang="ru-RU" smtClean="0"/>
              <a:t>28.03.2018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7217B-03BE-4AC1-AE29-365EB81CEB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177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368EF-E386-43A7-9C42-108BA9FE8D6E}" type="datetimeFigureOut">
              <a:rPr lang="ru-RU" smtClean="0"/>
              <a:t>28.03.2018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7217B-03BE-4AC1-AE29-365EB81CEB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344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368EF-E386-43A7-9C42-108BA9FE8D6E}" type="datetimeFigureOut">
              <a:rPr lang="ru-RU" smtClean="0"/>
              <a:t>28.03.2018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7217B-03BE-4AC1-AE29-365EB81CEB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6723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368EF-E386-43A7-9C42-108BA9FE8D6E}" type="datetimeFigureOut">
              <a:rPr lang="ru-RU" smtClean="0"/>
              <a:t>28.03.2018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7217B-03BE-4AC1-AE29-365EB81CEB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1729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368EF-E386-43A7-9C42-108BA9FE8D6E}" type="datetimeFigureOut">
              <a:rPr lang="ru-RU" smtClean="0"/>
              <a:t>28.03.2018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7217B-03BE-4AC1-AE29-365EB81CEB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5444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368EF-E386-43A7-9C42-108BA9FE8D6E}" type="datetimeFigureOut">
              <a:rPr lang="ru-RU" smtClean="0"/>
              <a:t>28.03.2018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7217B-03BE-4AC1-AE29-365EB81CEB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675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368EF-E386-43A7-9C42-108BA9FE8D6E}" type="datetimeFigureOut">
              <a:rPr lang="ru-RU" smtClean="0"/>
              <a:t>28.03.2018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7217B-03BE-4AC1-AE29-365EB81CEB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3090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368EF-E386-43A7-9C42-108BA9FE8D6E}" type="datetimeFigureOut">
              <a:rPr lang="ru-RU" smtClean="0"/>
              <a:t>28.03.2018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7217B-03BE-4AC1-AE29-365EB81CEB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1265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368EF-E386-43A7-9C42-108BA9FE8D6E}" type="datetimeFigureOut">
              <a:rPr lang="ru-RU" smtClean="0"/>
              <a:t>28.03.2018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7217B-03BE-4AC1-AE29-365EB81CEB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9535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F368EF-E386-43A7-9C42-108BA9FE8D6E}" type="datetimeFigureOut">
              <a:rPr lang="ru-RU" smtClean="0"/>
              <a:t>28.03.2018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97217B-03BE-4AC1-AE29-365EB81CEB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765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3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4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974"/>
          <a:stretch/>
        </p:blipFill>
        <p:spPr>
          <a:xfrm>
            <a:off x="0" y="2374932"/>
            <a:ext cx="9144000" cy="4483068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4" name="Прямоугольник 13"/>
          <p:cNvSpPr/>
          <p:nvPr/>
        </p:nvSpPr>
        <p:spPr>
          <a:xfrm>
            <a:off x="0" y="1037839"/>
            <a:ext cx="9144000" cy="4053353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6528787"/>
            <a:ext cx="9144000" cy="329213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6740" y="216424"/>
            <a:ext cx="3857532" cy="77613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575" b="15181"/>
          <a:stretch/>
        </p:blipFill>
        <p:spPr>
          <a:xfrm>
            <a:off x="498785" y="85965"/>
            <a:ext cx="3400355" cy="95187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242205" y="2648310"/>
            <a:ext cx="768536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3200" b="1" dirty="0">
                <a:solidFill>
                  <a:schemeClr val="bg1"/>
                </a:solidFill>
                <a:latin typeface="Geometria" panose="020B0503020204020204" pitchFamily="34" charset="-52"/>
              </a:rPr>
              <a:t>РЕЗУЛЬТАТИ </a:t>
            </a:r>
            <a:r>
              <a:rPr lang="uk-UA" sz="3200" b="1" dirty="0" smtClean="0">
                <a:solidFill>
                  <a:schemeClr val="bg1"/>
                </a:solidFill>
                <a:latin typeface="Geometria" panose="020B0503020204020204" pitchFamily="34" charset="-52"/>
              </a:rPr>
              <a:t>МОНІТОРИНГУ офіційних </a:t>
            </a:r>
            <a:r>
              <a:rPr lang="uk-UA" sz="3200" b="1" dirty="0">
                <a:solidFill>
                  <a:schemeClr val="bg1"/>
                </a:solidFill>
                <a:latin typeface="Geometria" panose="020B0503020204020204" pitchFamily="34" charset="-52"/>
              </a:rPr>
              <a:t>веб-сайтів </a:t>
            </a:r>
            <a:r>
              <a:rPr lang="uk-UA" sz="3200" b="1" dirty="0" smtClean="0">
                <a:solidFill>
                  <a:schemeClr val="bg1"/>
                </a:solidFill>
                <a:latin typeface="Geometria" panose="020B0503020204020204" pitchFamily="34" charset="-52"/>
              </a:rPr>
              <a:t>судів України</a:t>
            </a:r>
            <a:endParaRPr lang="uk-UA" sz="3200" b="1" dirty="0">
              <a:solidFill>
                <a:schemeClr val="bg1"/>
              </a:solidFill>
              <a:latin typeface="Geometria" panose="020B0503020204020204" pitchFamily="34" charset="-52"/>
            </a:endParaRP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346967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000"/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836" b="40714"/>
          <a:stretch/>
        </p:blipFill>
        <p:spPr>
          <a:xfrm>
            <a:off x="-2" y="-14465"/>
            <a:ext cx="9144000" cy="72462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7" name="Прямоугольник 6"/>
          <p:cNvSpPr/>
          <p:nvPr/>
        </p:nvSpPr>
        <p:spPr>
          <a:xfrm rot="16200000">
            <a:off x="4135251" y="-3656347"/>
            <a:ext cx="873499" cy="9144000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035170" y="561710"/>
            <a:ext cx="77982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2000" b="1" dirty="0" smtClean="0">
                <a:solidFill>
                  <a:schemeClr val="bg1"/>
                </a:solidFill>
                <a:latin typeface="Geometria" panose="020B0503020204020204" pitchFamily="34" charset="-52"/>
              </a:rPr>
              <a:t>СЕРЕДНІЙ КОЕФІЦІЄНТ ІНФОРМАЦІЙНОЇ ВІДКРИТОСТІ     90 ВЕБ-РЕСУРСІВ СУДІВ ПЕРШОЇ ІНСТАНЦІЇ</a:t>
            </a:r>
            <a:endParaRPr lang="uk-UA" sz="2000" b="1" dirty="0">
              <a:solidFill>
                <a:schemeClr val="bg1"/>
              </a:solidFill>
              <a:latin typeface="Geometria" panose="020B0503020204020204" pitchFamily="34" charset="-52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8733" y="6175969"/>
            <a:ext cx="3524716" cy="682031"/>
          </a:xfrm>
          <a:prstGeom prst="rect">
            <a:avLst/>
          </a:prstGeom>
        </p:spPr>
      </p:pic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46367601"/>
              </p:ext>
            </p:extLst>
          </p:nvPr>
        </p:nvGraphicFramePr>
        <p:xfrm>
          <a:off x="1523998" y="1845771"/>
          <a:ext cx="6610711" cy="39166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245625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000"/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836" b="40714"/>
          <a:stretch/>
        </p:blipFill>
        <p:spPr>
          <a:xfrm>
            <a:off x="-2" y="-14465"/>
            <a:ext cx="9144000" cy="72462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7" name="Прямоугольник 6"/>
          <p:cNvSpPr/>
          <p:nvPr/>
        </p:nvSpPr>
        <p:spPr>
          <a:xfrm rot="16200000">
            <a:off x="4135249" y="-3627409"/>
            <a:ext cx="873499" cy="9144000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795623" y="751997"/>
            <a:ext cx="5037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2400" b="1" dirty="0">
                <a:solidFill>
                  <a:schemeClr val="bg1"/>
                </a:solidFill>
                <a:latin typeface="Geometria" panose="020B0503020204020204" pitchFamily="34" charset="-52"/>
              </a:rPr>
              <a:t>РЕЗУЛЬТАТИ МОНІТОРИНГУ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90113" y="1767480"/>
            <a:ext cx="7988061" cy="4139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Переважно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повною та доступною для користувачів офіційних веб-сайтів та веб-сторінок судів є наступна інформація:</a:t>
            </a: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Загальна інформація про суд, включаючи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контактну;</a:t>
            </a:r>
            <a:endParaRPr lang="uk-UA" dirty="0">
              <a:solidFill>
                <a:schemeClr val="tx1">
                  <a:lumMod val="75000"/>
                  <a:lumOff val="25000"/>
                </a:schemeClr>
              </a:solidFill>
              <a:latin typeface="Geometria" panose="020B0503020204020204" pitchFamily="34" charset="-52"/>
            </a:endParaRP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Інформація про структуру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суду;</a:t>
            </a:r>
            <a:endParaRPr lang="uk-UA" dirty="0">
              <a:solidFill>
                <a:schemeClr val="tx1">
                  <a:lumMod val="75000"/>
                  <a:lumOff val="25000"/>
                </a:schemeClr>
              </a:solidFill>
              <a:latin typeface="Geometria" panose="020B0503020204020204" pitchFamily="34" charset="-52"/>
            </a:endParaRP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Відомості про інформаційні системи та системи забезпечення гласності судового процесу;</a:t>
            </a: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Відомості щодо виконання закону «Про очищення влади»;</a:t>
            </a: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Нормативно-правові засади діяльності суду;</a:t>
            </a: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Реквізити для сплати судового збору, штрафів, депозитні рахунки;</a:t>
            </a: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Відомості щодо безкоштовної правової допомоги.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Geometria" panose="020B0503020204020204" pitchFamily="34" charset="-52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8733" y="6175969"/>
            <a:ext cx="3524716" cy="682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758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000"/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836" b="40714"/>
          <a:stretch/>
        </p:blipFill>
        <p:spPr>
          <a:xfrm>
            <a:off x="0" y="-51165"/>
            <a:ext cx="9144000" cy="724620"/>
          </a:xfrm>
          <a:prstGeom prst="rect">
            <a:avLst/>
          </a:prstGeom>
          <a:ln w="38100">
            <a:solidFill>
              <a:schemeClr val="bg1"/>
            </a:solidFill>
          </a:ln>
        </p:spPr>
      </p:pic>
      <p:sp>
        <p:nvSpPr>
          <p:cNvPr id="7" name="Прямоугольник 6"/>
          <p:cNvSpPr/>
          <p:nvPr/>
        </p:nvSpPr>
        <p:spPr>
          <a:xfrm rot="16200000">
            <a:off x="4135249" y="-3627409"/>
            <a:ext cx="873499" cy="9144000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449238" y="673455"/>
            <a:ext cx="73842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2000" b="1" dirty="0" smtClean="0">
                <a:solidFill>
                  <a:schemeClr val="bg1"/>
                </a:solidFill>
                <a:latin typeface="Geometria" panose="020B0503020204020204" pitchFamily="34" charset="-52"/>
              </a:rPr>
              <a:t>КОЕФІЦІЄНТ ІНФОРМАЦІЙНОЇ ВІДКРИТОСТІ ЗА ГРУПАМИ ПАРАМЕТРІВ</a:t>
            </a:r>
            <a:endParaRPr lang="uk-UA" sz="2000" b="1" dirty="0">
              <a:solidFill>
                <a:schemeClr val="bg1"/>
              </a:solidFill>
              <a:latin typeface="Geometria" panose="020B0503020204020204" pitchFamily="34" charset="-52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8733" y="6175969"/>
            <a:ext cx="3524716" cy="682031"/>
          </a:xfrm>
          <a:prstGeom prst="rect">
            <a:avLst/>
          </a:prstGeom>
        </p:spPr>
      </p:pic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1526967647"/>
              </p:ext>
            </p:extLst>
          </p:nvPr>
        </p:nvGraphicFramePr>
        <p:xfrm>
          <a:off x="733245" y="1578634"/>
          <a:ext cx="7737895" cy="43218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101509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000"/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836" b="40714"/>
          <a:stretch/>
        </p:blipFill>
        <p:spPr>
          <a:xfrm>
            <a:off x="-2" y="-14465"/>
            <a:ext cx="9144000" cy="72462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7" name="Прямоугольник 6"/>
          <p:cNvSpPr/>
          <p:nvPr/>
        </p:nvSpPr>
        <p:spPr>
          <a:xfrm rot="16200000">
            <a:off x="4135249" y="-3627409"/>
            <a:ext cx="873499" cy="9144000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795623" y="751997"/>
            <a:ext cx="5037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2400" b="1" dirty="0">
                <a:solidFill>
                  <a:schemeClr val="bg1"/>
                </a:solidFill>
                <a:latin typeface="Geometria" panose="020B0503020204020204" pitchFamily="34" charset="-52"/>
              </a:rPr>
              <a:t>РЕЗУЛЬТАТИ ВЗАЄМОДІЇ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90113" y="1578256"/>
            <a:ext cx="79880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Під час взаємодії представники 35-ти судів активно приймали участь у комунікаціях з експертами.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8733" y="6175969"/>
            <a:ext cx="3524716" cy="682031"/>
          </a:xfrm>
          <a:prstGeom prst="rect">
            <a:avLst/>
          </a:prstGeom>
        </p:spPr>
      </p:pic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90113" y="1657648"/>
            <a:ext cx="789118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035417"/>
              </p:ext>
            </p:extLst>
          </p:nvPr>
        </p:nvGraphicFramePr>
        <p:xfrm>
          <a:off x="785004" y="2284977"/>
          <a:ext cx="7815532" cy="3667249"/>
        </p:xfrm>
        <a:graphic>
          <a:graphicData uri="http://schemas.openxmlformats.org/drawingml/2006/table">
            <a:tbl>
              <a:tblPr/>
              <a:tblGrid>
                <a:gridCol w="456008"/>
                <a:gridCol w="3529396"/>
                <a:gridCol w="414067"/>
                <a:gridCol w="3416061"/>
              </a:tblGrid>
              <a:tr h="311574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</a:rPr>
                        <a:t>№</a:t>
                      </a:r>
                      <a:endParaRPr lang="uk-UA" sz="10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</a:endParaRPr>
                    </a:p>
                  </a:txBody>
                  <a:tcPr marL="55332" marR="55332" marT="55332" marB="553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</a:rPr>
                        <a:t>Назва суду</a:t>
                      </a:r>
                      <a:endParaRPr lang="uk-UA" sz="10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</a:endParaRPr>
                    </a:p>
                  </a:txBody>
                  <a:tcPr marL="55332" marR="55332" marT="55332" marB="553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i="0" u="none" strike="noStrike" kern="1200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  <a:ea typeface="+mn-ea"/>
                          <a:cs typeface="+mn-cs"/>
                        </a:rPr>
                        <a:t>№</a:t>
                      </a: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uk-UA" sz="10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</a:endParaRPr>
                    </a:p>
                  </a:txBody>
                  <a:tcPr marL="55332" marR="55332" marT="55332" marB="553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</a:rPr>
                        <a:t>Назва суду</a:t>
                      </a:r>
                      <a:endParaRPr lang="uk-UA" sz="10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</a:endParaRPr>
                    </a:p>
                  </a:txBody>
                  <a:tcPr marL="55332" marR="55332" marT="55332" marB="553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421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</a:rPr>
                        <a:t>1</a:t>
                      </a:r>
                      <a:endParaRPr lang="uk-UA" sz="10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</a:endParaRPr>
                    </a:p>
                  </a:txBody>
                  <a:tcPr marL="55332" marR="55332" marT="55332" marB="553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</a:rPr>
                        <a:t>Херсонський окружний адміністративний суд</a:t>
                      </a:r>
                      <a:endParaRPr lang="uk-UA" sz="10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</a:endParaRPr>
                    </a:p>
                  </a:txBody>
                  <a:tcPr marL="55332" marR="55332" marT="22133" marB="2213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kern="120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  <a:ea typeface="+mn-ea"/>
                          <a:cs typeface="+mn-cs"/>
                        </a:rPr>
                        <a:t>11</a:t>
                      </a:r>
                      <a:endParaRPr lang="ru-RU" sz="1000" b="0" i="0" u="none" strike="noStrike" kern="120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  <a:ea typeface="+mn-ea"/>
                        <a:cs typeface="+mn-cs"/>
                      </a:endParaRPr>
                    </a:p>
                  </a:txBody>
                  <a:tcPr marL="55332" marR="55332" marT="22133" marB="2213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kern="1200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  <a:ea typeface="+mn-ea"/>
                          <a:cs typeface="+mn-cs"/>
                        </a:rPr>
                        <a:t>Господарський суд Харківської області</a:t>
                      </a:r>
                      <a:endParaRPr lang="uk-UA" sz="1000" b="0" i="0" u="none" strike="noStrike" kern="12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  <a:ea typeface="+mn-ea"/>
                        <a:cs typeface="+mn-cs"/>
                      </a:endParaRPr>
                    </a:p>
                  </a:txBody>
                  <a:tcPr marL="63500" marR="63500" marT="25400" marB="2540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421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</a:rPr>
                        <a:t>2</a:t>
                      </a:r>
                      <a:endParaRPr lang="uk-UA" sz="10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</a:endParaRPr>
                    </a:p>
                  </a:txBody>
                  <a:tcPr marL="55332" marR="55332" marT="22133" marB="2213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</a:rPr>
                        <a:t>Господарський суд Львівської області</a:t>
                      </a:r>
                      <a:endParaRPr lang="uk-UA" sz="10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</a:endParaRPr>
                    </a:p>
                  </a:txBody>
                  <a:tcPr marL="55332" marR="55332" marT="22133" marB="2213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kern="120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  <a:ea typeface="+mn-ea"/>
                          <a:cs typeface="+mn-cs"/>
                        </a:rPr>
                        <a:t>12</a:t>
                      </a:r>
                      <a:endParaRPr lang="ru-RU" sz="1000" b="0" i="0" u="none" strike="noStrike" kern="120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  <a:ea typeface="+mn-ea"/>
                        <a:cs typeface="+mn-cs"/>
                      </a:endParaRPr>
                    </a:p>
                  </a:txBody>
                  <a:tcPr marL="55332" marR="55332" marT="22133" marB="2213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kern="1200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  <a:ea typeface="+mn-ea"/>
                          <a:cs typeface="+mn-cs"/>
                        </a:rPr>
                        <a:t>Господарський суд Миколаївської області</a:t>
                      </a:r>
                      <a:endParaRPr lang="uk-UA" sz="1000" b="0" i="0" u="none" strike="noStrike" kern="12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  <a:ea typeface="+mn-ea"/>
                        <a:cs typeface="+mn-cs"/>
                      </a:endParaRPr>
                    </a:p>
                  </a:txBody>
                  <a:tcPr marL="63500" marR="63500" marT="25400" marB="2540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421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</a:rPr>
                        <a:t>3</a:t>
                      </a:r>
                      <a:endParaRPr lang="uk-UA" sz="10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</a:endParaRPr>
                    </a:p>
                  </a:txBody>
                  <a:tcPr marL="55332" marR="55332" marT="22133" marB="2213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</a:rPr>
                        <a:t>Господарський суд Одеської області</a:t>
                      </a:r>
                      <a:endParaRPr lang="uk-UA" sz="10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</a:endParaRPr>
                    </a:p>
                  </a:txBody>
                  <a:tcPr marL="55332" marR="55332" marT="22133" marB="2213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kern="120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  <a:ea typeface="+mn-ea"/>
                          <a:cs typeface="+mn-cs"/>
                        </a:rPr>
                        <a:t>13</a:t>
                      </a:r>
                      <a:endParaRPr lang="ru-RU" sz="1000" b="0" i="0" u="none" strike="noStrike" kern="120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  <a:ea typeface="+mn-ea"/>
                        <a:cs typeface="+mn-cs"/>
                      </a:endParaRPr>
                    </a:p>
                  </a:txBody>
                  <a:tcPr marL="55332" marR="55332" marT="22133" marB="2213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kern="1200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  <a:ea typeface="+mn-ea"/>
                          <a:cs typeface="+mn-cs"/>
                        </a:rPr>
                        <a:t>Господарський суд Волинської області</a:t>
                      </a:r>
                      <a:endParaRPr lang="uk-UA" sz="1000" b="0" i="0" u="none" strike="noStrike" kern="12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  <a:ea typeface="+mn-ea"/>
                        <a:cs typeface="+mn-cs"/>
                      </a:endParaRPr>
                    </a:p>
                  </a:txBody>
                  <a:tcPr marL="63500" marR="63500" marT="25400" marB="2540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579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</a:rPr>
                        <a:t>4</a:t>
                      </a:r>
                      <a:endParaRPr lang="uk-UA" sz="10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</a:endParaRPr>
                    </a:p>
                  </a:txBody>
                  <a:tcPr marL="55332" marR="55332" marT="22133" marB="2213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</a:rPr>
                        <a:t>Комунарський районний суд міста Запоріжжя</a:t>
                      </a:r>
                      <a:endParaRPr lang="uk-UA" sz="10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</a:endParaRPr>
                    </a:p>
                  </a:txBody>
                  <a:tcPr marL="55332" marR="55332" marT="22133" marB="2213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kern="120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  <a:ea typeface="+mn-ea"/>
                          <a:cs typeface="+mn-cs"/>
                        </a:rPr>
                        <a:t>14</a:t>
                      </a:r>
                      <a:endParaRPr lang="ru-RU" sz="1000" b="0" i="0" u="none" strike="noStrike" kern="120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  <a:ea typeface="+mn-ea"/>
                        <a:cs typeface="+mn-cs"/>
                      </a:endParaRPr>
                    </a:p>
                  </a:txBody>
                  <a:tcPr marL="55332" marR="55332" marT="55332" marB="553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kern="1200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  <a:ea typeface="+mn-ea"/>
                          <a:cs typeface="+mn-cs"/>
                        </a:rPr>
                        <a:t>Господарський суд Житомирської області</a:t>
                      </a:r>
                      <a:endParaRPr lang="uk-UA" sz="1000" b="0" i="0" u="none" strike="noStrike" kern="12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  <a:ea typeface="+mn-ea"/>
                        <a:cs typeface="+mn-cs"/>
                      </a:endParaRPr>
                    </a:p>
                  </a:txBody>
                  <a:tcPr marL="63500" marR="63500" marT="25400" marB="2540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421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</a:rPr>
                        <a:t>5</a:t>
                      </a:r>
                      <a:endParaRPr lang="uk-UA" sz="10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</a:endParaRPr>
                    </a:p>
                  </a:txBody>
                  <a:tcPr marL="55332" marR="55332" marT="22133" marB="2213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</a:rPr>
                        <a:t>Одеський окружний адміністративний суд</a:t>
                      </a:r>
                      <a:endParaRPr lang="uk-UA" sz="10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</a:endParaRPr>
                    </a:p>
                  </a:txBody>
                  <a:tcPr marL="55332" marR="55332" marT="22133" marB="2213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kern="120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  <a:ea typeface="+mn-ea"/>
                          <a:cs typeface="+mn-cs"/>
                        </a:rPr>
                        <a:t>15</a:t>
                      </a:r>
                      <a:endParaRPr lang="ru-RU" sz="1000" b="0" i="0" u="none" strike="noStrike" kern="120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  <a:ea typeface="+mn-ea"/>
                        <a:cs typeface="+mn-cs"/>
                      </a:endParaRPr>
                    </a:p>
                  </a:txBody>
                  <a:tcPr marL="55332" marR="55332" marT="22133" marB="2213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kern="1200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  <a:ea typeface="+mn-ea"/>
                          <a:cs typeface="+mn-cs"/>
                        </a:rPr>
                        <a:t>Чернівецький окружний адміністративний суд</a:t>
                      </a:r>
                      <a:endParaRPr lang="uk-UA" sz="1000" b="0" i="0" u="none" strike="noStrike" kern="12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  <a:ea typeface="+mn-ea"/>
                        <a:cs typeface="+mn-cs"/>
                      </a:endParaRPr>
                    </a:p>
                  </a:txBody>
                  <a:tcPr marL="63500" marR="63500" marT="25400" marB="2540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421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</a:rPr>
                        <a:t>6</a:t>
                      </a:r>
                      <a:endParaRPr lang="uk-UA" sz="10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</a:endParaRPr>
                    </a:p>
                  </a:txBody>
                  <a:tcPr marL="55332" marR="55332" marT="22133" marB="2213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</a:rPr>
                        <a:t>Господарський суд Чернівецької області</a:t>
                      </a:r>
                      <a:endParaRPr lang="uk-UA" sz="10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</a:endParaRPr>
                    </a:p>
                  </a:txBody>
                  <a:tcPr marL="55332" marR="55332" marT="22133" marB="2213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kern="120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  <a:ea typeface="+mn-ea"/>
                          <a:cs typeface="+mn-cs"/>
                        </a:rPr>
                        <a:t>16</a:t>
                      </a:r>
                      <a:endParaRPr lang="ru-RU" sz="1000" b="0" i="0" u="none" strike="noStrike" kern="120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  <a:ea typeface="+mn-ea"/>
                        <a:cs typeface="+mn-cs"/>
                      </a:endParaRPr>
                    </a:p>
                  </a:txBody>
                  <a:tcPr marL="55332" marR="55332" marT="22133" marB="2213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kern="1200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  <a:ea typeface="+mn-ea"/>
                          <a:cs typeface="+mn-cs"/>
                        </a:rPr>
                        <a:t>Вінницький окружний адміністративний суд</a:t>
                      </a:r>
                      <a:endParaRPr lang="uk-UA" sz="1000" b="0" i="0" u="none" strike="noStrike" kern="12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  <a:ea typeface="+mn-ea"/>
                        <a:cs typeface="+mn-cs"/>
                      </a:endParaRPr>
                    </a:p>
                  </a:txBody>
                  <a:tcPr marL="63500" marR="63500" marT="25400" marB="2540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923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</a:rPr>
                        <a:t>7</a:t>
                      </a:r>
                      <a:endParaRPr lang="uk-UA" sz="10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</a:endParaRPr>
                    </a:p>
                  </a:txBody>
                  <a:tcPr marL="55332" marR="55332" marT="22133" marB="2213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</a:rPr>
                        <a:t>Московський районний суд міста Харкова</a:t>
                      </a:r>
                      <a:endParaRPr lang="uk-UA" sz="10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</a:endParaRPr>
                    </a:p>
                  </a:txBody>
                  <a:tcPr marL="55332" marR="55332" marT="22133" marB="2213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kern="120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  <a:ea typeface="+mn-ea"/>
                          <a:cs typeface="+mn-cs"/>
                        </a:rPr>
                        <a:t>17</a:t>
                      </a:r>
                      <a:endParaRPr lang="ru-RU" sz="1000" b="0" i="0" u="none" strike="noStrike" kern="120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  <a:ea typeface="+mn-ea"/>
                        <a:cs typeface="+mn-cs"/>
                      </a:endParaRPr>
                    </a:p>
                  </a:txBody>
                  <a:tcPr marL="55332" marR="55332" marT="55332" marB="553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kern="1200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  <a:ea typeface="+mn-ea"/>
                          <a:cs typeface="+mn-cs"/>
                        </a:rPr>
                        <a:t>Жовтневий районний суд міста Харкова</a:t>
                      </a:r>
                      <a:endParaRPr lang="uk-UA" sz="1000" b="0" i="0" u="none" strike="noStrike" kern="12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  <a:ea typeface="+mn-ea"/>
                        <a:cs typeface="+mn-cs"/>
                      </a:endParaRPr>
                    </a:p>
                  </a:txBody>
                  <a:tcPr marL="63500" marR="63500" marT="25400" marB="2540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421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</a:rPr>
                        <a:t>8</a:t>
                      </a:r>
                      <a:endParaRPr lang="uk-UA" sz="10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</a:endParaRPr>
                    </a:p>
                  </a:txBody>
                  <a:tcPr marL="55332" marR="55332" marT="22133" marB="2213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</a:rPr>
                        <a:t>Запорізький окружний адміністративний суд</a:t>
                      </a:r>
                      <a:endParaRPr lang="uk-UA" sz="10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</a:endParaRPr>
                    </a:p>
                  </a:txBody>
                  <a:tcPr marL="55332" marR="55332" marT="22133" marB="2213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kern="120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  <a:ea typeface="+mn-ea"/>
                          <a:cs typeface="+mn-cs"/>
                        </a:rPr>
                        <a:t>18</a:t>
                      </a:r>
                      <a:endParaRPr lang="ru-RU" sz="1000" b="0" i="0" u="none" strike="noStrike" kern="120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  <a:ea typeface="+mn-ea"/>
                        <a:cs typeface="+mn-cs"/>
                      </a:endParaRPr>
                    </a:p>
                  </a:txBody>
                  <a:tcPr marL="55332" marR="55332" marT="22133" marB="2213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kern="1200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  <a:ea typeface="+mn-ea"/>
                          <a:cs typeface="+mn-cs"/>
                        </a:rPr>
                        <a:t>Орджонікідзевський районний суд міста Харкова</a:t>
                      </a:r>
                      <a:endParaRPr lang="uk-UA" sz="1000" b="0" i="0" u="none" strike="noStrike" kern="12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  <a:ea typeface="+mn-ea"/>
                        <a:cs typeface="+mn-cs"/>
                      </a:endParaRPr>
                    </a:p>
                  </a:txBody>
                  <a:tcPr marL="63500" marR="63500" marT="25400" marB="2540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421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</a:rPr>
                        <a:t>9</a:t>
                      </a:r>
                      <a:endParaRPr lang="uk-UA" sz="10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</a:endParaRPr>
                    </a:p>
                  </a:txBody>
                  <a:tcPr marL="55332" marR="55332" marT="22133" marB="2213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</a:rPr>
                        <a:t>Червонозаводський районний суд міста Харкова</a:t>
                      </a:r>
                      <a:endParaRPr lang="uk-UA" sz="10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</a:endParaRPr>
                    </a:p>
                  </a:txBody>
                  <a:tcPr marL="55332" marR="55332" marT="22133" marB="2213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kern="120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  <a:ea typeface="+mn-ea"/>
                          <a:cs typeface="+mn-cs"/>
                        </a:rPr>
                        <a:t>19</a:t>
                      </a:r>
                      <a:endParaRPr lang="ru-RU" sz="1000" b="0" i="0" u="none" strike="noStrike" kern="120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  <a:ea typeface="+mn-ea"/>
                        <a:cs typeface="+mn-cs"/>
                      </a:endParaRPr>
                    </a:p>
                  </a:txBody>
                  <a:tcPr marL="55332" marR="55332" marT="55332" marB="553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kern="1200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  <a:ea typeface="+mn-ea"/>
                          <a:cs typeface="+mn-cs"/>
                        </a:rPr>
                        <a:t>Волинський окружний адміністративний суд</a:t>
                      </a:r>
                      <a:endParaRPr lang="uk-UA" sz="1000" b="0" i="0" u="none" strike="noStrike" kern="12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  <a:ea typeface="+mn-ea"/>
                        <a:cs typeface="+mn-cs"/>
                      </a:endParaRPr>
                    </a:p>
                  </a:txBody>
                  <a:tcPr marL="63500" marR="63500" marT="25400" marB="2540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336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</a:rPr>
                        <a:t>10</a:t>
                      </a:r>
                      <a:endParaRPr lang="uk-UA" sz="10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</a:endParaRPr>
                    </a:p>
                  </a:txBody>
                  <a:tcPr marL="55332" marR="55332" marT="22133" marB="2213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</a:rPr>
                        <a:t>Київський районний суд міста Харкова</a:t>
                      </a:r>
                      <a:endParaRPr lang="uk-UA" sz="10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</a:endParaRPr>
                    </a:p>
                  </a:txBody>
                  <a:tcPr marL="55332" marR="55332" marT="22133" marB="2213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kern="120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  <a:ea typeface="+mn-ea"/>
                          <a:cs typeface="+mn-cs"/>
                        </a:rPr>
                        <a:t>20</a:t>
                      </a:r>
                      <a:endParaRPr lang="ru-RU" sz="1000" b="0" i="0" u="none" strike="noStrike" kern="120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  <a:ea typeface="+mn-ea"/>
                        <a:cs typeface="+mn-cs"/>
                      </a:endParaRPr>
                    </a:p>
                  </a:txBody>
                  <a:tcPr marL="55332" marR="55332" marT="55332" marB="553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kern="1200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  <a:ea typeface="+mn-ea"/>
                          <a:cs typeface="+mn-cs"/>
                        </a:rPr>
                        <a:t>Личаківський районний суд міста Львова</a:t>
                      </a:r>
                      <a:endParaRPr lang="uk-UA" sz="1000" b="0" i="0" u="none" strike="noStrike" kern="12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  <a:ea typeface="+mn-ea"/>
                        <a:cs typeface="+mn-cs"/>
                      </a:endParaRPr>
                    </a:p>
                  </a:txBody>
                  <a:tcPr marL="63500" marR="63500" marT="25400" marB="2540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2530206" y="242150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659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000"/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836" b="40714"/>
          <a:stretch/>
        </p:blipFill>
        <p:spPr>
          <a:xfrm>
            <a:off x="-2" y="-14465"/>
            <a:ext cx="9144000" cy="72462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7" name="Прямоугольник 6"/>
          <p:cNvSpPr/>
          <p:nvPr/>
        </p:nvSpPr>
        <p:spPr>
          <a:xfrm rot="16200000">
            <a:off x="4135249" y="-3627409"/>
            <a:ext cx="873499" cy="9144000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795623" y="751997"/>
            <a:ext cx="5037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2400" b="1" dirty="0">
                <a:solidFill>
                  <a:schemeClr val="bg1"/>
                </a:solidFill>
                <a:latin typeface="Geometria" panose="020B0503020204020204" pitchFamily="34" charset="-52"/>
              </a:rPr>
              <a:t>РЕЗУЛЬТАТИ ВЗАЄМОДІЇ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8733" y="6175969"/>
            <a:ext cx="3524716" cy="682031"/>
          </a:xfrm>
          <a:prstGeom prst="rect">
            <a:avLst/>
          </a:prstGeom>
        </p:spPr>
      </p:pic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90113" y="1657648"/>
            <a:ext cx="789118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0630750"/>
              </p:ext>
            </p:extLst>
          </p:nvPr>
        </p:nvGraphicFramePr>
        <p:xfrm>
          <a:off x="759125" y="1776018"/>
          <a:ext cx="7979434" cy="3032492"/>
        </p:xfrm>
        <a:graphic>
          <a:graphicData uri="http://schemas.openxmlformats.org/drawingml/2006/table">
            <a:tbl>
              <a:tblPr/>
              <a:tblGrid>
                <a:gridCol w="456008"/>
                <a:gridCol w="3520769"/>
                <a:gridCol w="448574"/>
                <a:gridCol w="3554083"/>
              </a:tblGrid>
              <a:tr h="311574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</a:rPr>
                        <a:t>№</a:t>
                      </a:r>
                      <a:endParaRPr lang="uk-UA" sz="10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</a:endParaRPr>
                    </a:p>
                  </a:txBody>
                  <a:tcPr marL="55332" marR="55332" marT="55332" marB="553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</a:rPr>
                        <a:t>Назва суду</a:t>
                      </a:r>
                      <a:endParaRPr lang="uk-UA" sz="10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</a:endParaRPr>
                    </a:p>
                  </a:txBody>
                  <a:tcPr marL="55332" marR="55332" marT="55332" marB="553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i="0" u="none" strike="noStrike" kern="1200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  <a:ea typeface="+mn-ea"/>
                          <a:cs typeface="+mn-cs"/>
                        </a:rPr>
                        <a:t>№</a:t>
                      </a: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uk-UA" sz="10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</a:endParaRPr>
                    </a:p>
                  </a:txBody>
                  <a:tcPr marL="55332" marR="55332" marT="55332" marB="553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</a:rPr>
                        <a:t>Назва суду</a:t>
                      </a:r>
                      <a:endParaRPr lang="uk-UA" sz="10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</a:endParaRPr>
                    </a:p>
                  </a:txBody>
                  <a:tcPr marL="55332" marR="55332" marT="55332" marB="553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421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</a:rPr>
                        <a:t>21</a:t>
                      </a:r>
                      <a:endParaRPr lang="uk-UA" sz="10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</a:endParaRPr>
                    </a:p>
                  </a:txBody>
                  <a:tcPr marL="55332" marR="55332" marT="55332" marB="553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kern="1200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  <a:ea typeface="+mn-ea"/>
                          <a:cs typeface="+mn-cs"/>
                        </a:rPr>
                        <a:t>Луганський окружний адміністративний суд</a:t>
                      </a:r>
                      <a:endParaRPr lang="uk-UA" sz="1000" b="0" i="0" u="none" strike="noStrike" kern="12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  <a:ea typeface="+mn-ea"/>
                        <a:cs typeface="+mn-cs"/>
                      </a:endParaRPr>
                    </a:p>
                  </a:txBody>
                  <a:tcPr marL="63500" marR="63500" marT="25400" marB="2540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kern="120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  <a:ea typeface="+mn-ea"/>
                          <a:cs typeface="+mn-cs"/>
                        </a:rPr>
                        <a:t>29</a:t>
                      </a:r>
                      <a:endParaRPr lang="ru-RU" sz="1000" b="0" i="0" u="none" strike="noStrike" kern="120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  <a:ea typeface="+mn-ea"/>
                        <a:cs typeface="+mn-cs"/>
                      </a:endParaRPr>
                    </a:p>
                  </a:txBody>
                  <a:tcPr marL="55332" marR="55332" marT="22133" marB="2213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kern="1200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  <a:ea typeface="+mn-ea"/>
                          <a:cs typeface="+mn-cs"/>
                        </a:rPr>
                        <a:t>Харківський окружний адміністративний суд</a:t>
                      </a:r>
                      <a:endParaRPr lang="uk-UA" sz="1000" b="0" i="0" u="none" strike="noStrike" kern="12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  <a:ea typeface="+mn-ea"/>
                        <a:cs typeface="+mn-cs"/>
                      </a:endParaRPr>
                    </a:p>
                  </a:txBody>
                  <a:tcPr marL="63500" marR="63500" marT="25400" marB="2540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421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</a:rPr>
                        <a:t>22</a:t>
                      </a:r>
                      <a:endParaRPr lang="uk-UA" sz="10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</a:endParaRPr>
                    </a:p>
                  </a:txBody>
                  <a:tcPr marL="55332" marR="55332" marT="22133" marB="2213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kern="1200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  <a:ea typeface="+mn-ea"/>
                          <a:cs typeface="+mn-cs"/>
                        </a:rPr>
                        <a:t>Господарський суд Дніпропетровської області</a:t>
                      </a:r>
                      <a:endParaRPr lang="uk-UA" sz="1000" b="0" i="0" u="none" strike="noStrike" kern="12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  <a:ea typeface="+mn-ea"/>
                        <a:cs typeface="+mn-cs"/>
                      </a:endParaRPr>
                    </a:p>
                  </a:txBody>
                  <a:tcPr marL="63500" marR="63500" marT="25400" marB="2540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kern="120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  <a:ea typeface="+mn-ea"/>
                          <a:cs typeface="+mn-cs"/>
                        </a:rPr>
                        <a:t>30</a:t>
                      </a:r>
                      <a:endParaRPr lang="ru-RU" sz="1000" b="0" i="0" u="none" strike="noStrike" kern="120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  <a:ea typeface="+mn-ea"/>
                        <a:cs typeface="+mn-cs"/>
                      </a:endParaRPr>
                    </a:p>
                  </a:txBody>
                  <a:tcPr marL="55332" marR="55332" marT="22133" marB="2213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kern="1200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  <a:ea typeface="+mn-ea"/>
                          <a:cs typeface="+mn-cs"/>
                        </a:rPr>
                        <a:t>Господарський суд Вінницької області</a:t>
                      </a:r>
                      <a:endParaRPr lang="uk-UA" sz="1000" b="0" i="0" u="none" strike="noStrike" kern="12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  <a:ea typeface="+mn-ea"/>
                        <a:cs typeface="+mn-cs"/>
                      </a:endParaRPr>
                    </a:p>
                  </a:txBody>
                  <a:tcPr marL="63500" marR="63500" marT="25400" marB="2540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421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</a:rPr>
                        <a:t>23</a:t>
                      </a:r>
                      <a:endParaRPr lang="uk-UA" sz="10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</a:endParaRPr>
                    </a:p>
                  </a:txBody>
                  <a:tcPr marL="55332" marR="55332" marT="22133" marB="2213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kern="1200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  <a:ea typeface="+mn-ea"/>
                          <a:cs typeface="+mn-cs"/>
                        </a:rPr>
                        <a:t>Київський окружний адміністративний суд</a:t>
                      </a:r>
                      <a:endParaRPr lang="uk-UA" sz="1000" b="0" i="0" u="none" strike="noStrike" kern="12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  <a:ea typeface="+mn-ea"/>
                        <a:cs typeface="+mn-cs"/>
                      </a:endParaRPr>
                    </a:p>
                  </a:txBody>
                  <a:tcPr marL="63500" marR="63500" marT="25400" marB="2540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kern="120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  <a:ea typeface="+mn-ea"/>
                          <a:cs typeface="+mn-cs"/>
                        </a:rPr>
                        <a:t>31</a:t>
                      </a:r>
                      <a:endParaRPr lang="ru-RU" sz="1000" b="0" i="0" u="none" strike="noStrike" kern="120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  <a:ea typeface="+mn-ea"/>
                        <a:cs typeface="+mn-cs"/>
                      </a:endParaRPr>
                    </a:p>
                  </a:txBody>
                  <a:tcPr marL="55332" marR="55332" marT="22133" marB="2213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kern="1200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  <a:ea typeface="+mn-ea"/>
                          <a:cs typeface="+mn-cs"/>
                        </a:rPr>
                        <a:t>Залізничний районний суд міста Львова</a:t>
                      </a:r>
                      <a:endParaRPr lang="uk-UA" sz="1000" b="0" i="0" u="none" strike="noStrike" kern="12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  <a:ea typeface="+mn-ea"/>
                        <a:cs typeface="+mn-cs"/>
                      </a:endParaRPr>
                    </a:p>
                  </a:txBody>
                  <a:tcPr marL="63500" marR="63500" marT="25400" marB="2540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579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</a:rPr>
                        <a:t>24</a:t>
                      </a:r>
                      <a:endParaRPr lang="uk-UA" sz="10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</a:endParaRPr>
                    </a:p>
                  </a:txBody>
                  <a:tcPr marL="55332" marR="55332" marT="22133" marB="2213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kern="1200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  <a:ea typeface="+mn-ea"/>
                          <a:cs typeface="+mn-cs"/>
                        </a:rPr>
                        <a:t>Галицький районний суд міста Львова</a:t>
                      </a:r>
                      <a:endParaRPr lang="uk-UA" sz="1000" b="0" i="0" u="none" strike="noStrike" kern="12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  <a:ea typeface="+mn-ea"/>
                        <a:cs typeface="+mn-cs"/>
                      </a:endParaRPr>
                    </a:p>
                  </a:txBody>
                  <a:tcPr marL="63500" marR="63500" marT="25400" marB="2540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kern="120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  <a:ea typeface="+mn-ea"/>
                          <a:cs typeface="+mn-cs"/>
                        </a:rPr>
                        <a:t>32</a:t>
                      </a:r>
                      <a:endParaRPr lang="ru-RU" sz="1000" b="0" i="0" u="none" strike="noStrike" kern="120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  <a:ea typeface="+mn-ea"/>
                        <a:cs typeface="+mn-cs"/>
                      </a:endParaRPr>
                    </a:p>
                  </a:txBody>
                  <a:tcPr marL="55332" marR="55332" marT="55332" marB="553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kern="1200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  <a:ea typeface="+mn-ea"/>
                          <a:cs typeface="+mn-cs"/>
                        </a:rPr>
                        <a:t>Самарський районний суд міста Дніпропетровська</a:t>
                      </a:r>
                      <a:endParaRPr lang="uk-UA" sz="1000" b="0" i="0" u="none" strike="noStrike" kern="12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  <a:ea typeface="+mn-ea"/>
                        <a:cs typeface="+mn-cs"/>
                      </a:endParaRPr>
                    </a:p>
                  </a:txBody>
                  <a:tcPr marL="63500" marR="63500" marT="25400" marB="2540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421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</a:rPr>
                        <a:t>25</a:t>
                      </a:r>
                      <a:endParaRPr lang="uk-UA" sz="10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</a:endParaRPr>
                    </a:p>
                  </a:txBody>
                  <a:tcPr marL="55332" marR="55332" marT="22133" marB="2213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kern="1200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  <a:ea typeface="+mn-ea"/>
                          <a:cs typeface="+mn-cs"/>
                        </a:rPr>
                        <a:t>Івано- Франківський окружний адміністративний суд</a:t>
                      </a:r>
                      <a:endParaRPr lang="uk-UA" sz="1000" b="0" i="0" u="none" strike="noStrike" kern="12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  <a:ea typeface="+mn-ea"/>
                        <a:cs typeface="+mn-cs"/>
                      </a:endParaRPr>
                    </a:p>
                  </a:txBody>
                  <a:tcPr marL="63500" marR="63500" marT="25400" marB="2540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kern="120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  <a:ea typeface="+mn-ea"/>
                          <a:cs typeface="+mn-cs"/>
                        </a:rPr>
                        <a:t>33</a:t>
                      </a:r>
                      <a:endParaRPr lang="ru-RU" sz="1000" b="0" i="0" u="none" strike="noStrike" kern="120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  <a:ea typeface="+mn-ea"/>
                        <a:cs typeface="+mn-cs"/>
                      </a:endParaRPr>
                    </a:p>
                  </a:txBody>
                  <a:tcPr marL="55332" marR="55332" marT="22133" marB="2213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kern="1200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  <a:ea typeface="+mn-ea"/>
                          <a:cs typeface="+mn-cs"/>
                        </a:rPr>
                        <a:t>Господарський суд Запорізької області</a:t>
                      </a:r>
                      <a:endParaRPr lang="uk-UA" sz="1000" b="0" i="0" u="none" strike="noStrike" kern="12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  <a:ea typeface="+mn-ea"/>
                        <a:cs typeface="+mn-cs"/>
                      </a:endParaRPr>
                    </a:p>
                  </a:txBody>
                  <a:tcPr marL="63500" marR="63500" marT="25400" marB="2540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421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</a:rPr>
                        <a:t>26</a:t>
                      </a:r>
                      <a:endParaRPr lang="uk-UA" sz="10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</a:endParaRPr>
                    </a:p>
                  </a:txBody>
                  <a:tcPr marL="55332" marR="55332" marT="22133" marB="2213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kern="1200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  <a:ea typeface="+mn-ea"/>
                          <a:cs typeface="+mn-cs"/>
                        </a:rPr>
                        <a:t>Господарський суд Кіровоградської області</a:t>
                      </a:r>
                      <a:endParaRPr lang="uk-UA" sz="1000" b="0" i="0" u="none" strike="noStrike" kern="12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  <a:ea typeface="+mn-ea"/>
                        <a:cs typeface="+mn-cs"/>
                      </a:endParaRPr>
                    </a:p>
                  </a:txBody>
                  <a:tcPr marL="63500" marR="63500" marT="25400" marB="2540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kern="120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  <a:ea typeface="+mn-ea"/>
                          <a:cs typeface="+mn-cs"/>
                        </a:rPr>
                        <a:t>34</a:t>
                      </a:r>
                      <a:endParaRPr lang="ru-RU" sz="1000" b="0" i="0" u="none" strike="noStrike" kern="120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  <a:ea typeface="+mn-ea"/>
                        <a:cs typeface="+mn-cs"/>
                      </a:endParaRPr>
                    </a:p>
                  </a:txBody>
                  <a:tcPr marL="55332" marR="55332" marT="22133" marB="2213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kern="1200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  <a:ea typeface="+mn-ea"/>
                          <a:cs typeface="+mn-cs"/>
                        </a:rPr>
                        <a:t>Дзержинський районний суд міста Харкова</a:t>
                      </a:r>
                      <a:endParaRPr lang="uk-UA" sz="1000" b="0" i="0" u="none" strike="noStrike" kern="12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  <a:ea typeface="+mn-ea"/>
                        <a:cs typeface="+mn-cs"/>
                      </a:endParaRPr>
                    </a:p>
                  </a:txBody>
                  <a:tcPr marL="63500" marR="63500" marT="25400" marB="2540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923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</a:rPr>
                        <a:t>27</a:t>
                      </a:r>
                      <a:endParaRPr lang="uk-UA" sz="10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</a:endParaRPr>
                    </a:p>
                  </a:txBody>
                  <a:tcPr marL="55332" marR="55332" marT="22133" marB="2213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kern="1200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  <a:ea typeface="+mn-ea"/>
                          <a:cs typeface="+mn-cs"/>
                        </a:rPr>
                        <a:t>Господарський суд Черкаської області</a:t>
                      </a:r>
                      <a:endParaRPr lang="uk-UA" sz="1000" b="0" i="0" u="none" strike="noStrike" kern="12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  <a:ea typeface="+mn-ea"/>
                        <a:cs typeface="+mn-cs"/>
                      </a:endParaRPr>
                    </a:p>
                  </a:txBody>
                  <a:tcPr marL="63500" marR="63500" marT="25400" marB="2540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kern="120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  <a:ea typeface="+mn-ea"/>
                          <a:cs typeface="+mn-cs"/>
                        </a:rPr>
                        <a:t>35</a:t>
                      </a:r>
                      <a:endParaRPr lang="ru-RU" sz="1000" b="0" i="0" u="none" strike="noStrike" kern="120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  <a:ea typeface="+mn-ea"/>
                        <a:cs typeface="+mn-cs"/>
                      </a:endParaRPr>
                    </a:p>
                  </a:txBody>
                  <a:tcPr marL="55332" marR="55332" marT="55332" marB="553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kern="1200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  <a:ea typeface="+mn-ea"/>
                          <a:cs typeface="+mn-cs"/>
                        </a:rPr>
                        <a:t>Дніпровський районний суд міста Києва</a:t>
                      </a:r>
                      <a:endParaRPr lang="uk-UA" sz="1000" b="0" i="0" u="none" strike="noStrike" kern="12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  <a:ea typeface="+mn-ea"/>
                        <a:cs typeface="+mn-cs"/>
                      </a:endParaRPr>
                    </a:p>
                  </a:txBody>
                  <a:tcPr marL="63500" marR="63500" marT="25400" marB="2540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421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</a:rPr>
                        <a:t>28</a:t>
                      </a:r>
                      <a:endParaRPr lang="uk-UA" sz="10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</a:endParaRPr>
                    </a:p>
                  </a:txBody>
                  <a:tcPr marL="55332" marR="55332" marT="22133" marB="2213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000" b="0" i="0" u="none" strike="noStrike" kern="1200" noProof="0" dirty="0" smtClean="0">
                          <a:solidFill>
                            <a:srgbClr val="44546A"/>
                          </a:solidFill>
                          <a:effectLst/>
                          <a:latin typeface="Geometria" panose="020B0503020204020204" pitchFamily="34" charset="-52"/>
                          <a:ea typeface="+mn-ea"/>
                          <a:cs typeface="+mn-cs"/>
                        </a:rPr>
                        <a:t>Полтавський окружний адміністративний суд</a:t>
                      </a:r>
                      <a:endParaRPr lang="uk-UA" sz="1000" b="0" i="0" u="none" strike="noStrike" kern="12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  <a:ea typeface="+mn-ea"/>
                        <a:cs typeface="+mn-cs"/>
                      </a:endParaRPr>
                    </a:p>
                  </a:txBody>
                  <a:tcPr marL="63500" marR="63500" marT="25400" marB="2540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000" b="0" i="0" u="none" strike="noStrike" kern="120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  <a:ea typeface="+mn-ea"/>
                        <a:cs typeface="+mn-cs"/>
                      </a:endParaRPr>
                    </a:p>
                  </a:txBody>
                  <a:tcPr marL="55332" marR="55332" marT="22133" marB="2213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sz="1000" b="0" i="0" u="none" strike="noStrike" kern="1200" noProof="0" dirty="0">
                        <a:solidFill>
                          <a:srgbClr val="44546A"/>
                        </a:solidFill>
                        <a:effectLst/>
                        <a:latin typeface="Geometria" panose="020B0503020204020204" pitchFamily="34" charset="-52"/>
                        <a:ea typeface="+mn-ea"/>
                        <a:cs typeface="+mn-cs"/>
                      </a:endParaRPr>
                    </a:p>
                  </a:txBody>
                  <a:tcPr marL="63500" marR="63500" marT="25400" marB="2540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2530206" y="242150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90113" y="5124090"/>
            <a:ext cx="80743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Загалом, середній коефіцієнт інформаційної відкритості зріс на 4,9% після періоду взаємодії.</a:t>
            </a:r>
            <a:endParaRPr lang="uk-UA" dirty="0">
              <a:solidFill>
                <a:schemeClr val="tx1">
                  <a:lumMod val="75000"/>
                  <a:lumOff val="25000"/>
                </a:schemeClr>
              </a:solidFill>
              <a:latin typeface="Geometria" panose="020B05030202040202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864977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000"/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836" b="40714"/>
          <a:stretch/>
        </p:blipFill>
        <p:spPr>
          <a:xfrm>
            <a:off x="0" y="-51165"/>
            <a:ext cx="9144000" cy="724620"/>
          </a:xfrm>
          <a:prstGeom prst="rect">
            <a:avLst/>
          </a:prstGeom>
          <a:ln w="38100">
            <a:solidFill>
              <a:schemeClr val="bg1"/>
            </a:solidFill>
          </a:ln>
        </p:spPr>
      </p:pic>
      <p:sp>
        <p:nvSpPr>
          <p:cNvPr id="7" name="Прямоугольник 6"/>
          <p:cNvSpPr/>
          <p:nvPr/>
        </p:nvSpPr>
        <p:spPr>
          <a:xfrm rot="16200000">
            <a:off x="4135249" y="-3627409"/>
            <a:ext cx="873499" cy="9144000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449238" y="673455"/>
            <a:ext cx="73842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2000" b="1" dirty="0" smtClean="0">
                <a:solidFill>
                  <a:schemeClr val="bg1"/>
                </a:solidFill>
                <a:latin typeface="Geometria" panose="020B0503020204020204" pitchFamily="34" charset="-52"/>
              </a:rPr>
              <a:t>ПРИРІСТ КОЕФІЦІЄНТА ІНФОРМАЦІЙНОЇ ВІДКРИТОСТІ ПІД ЧАС ВЗАЄМОДІЇ</a:t>
            </a:r>
            <a:endParaRPr lang="uk-UA" sz="2000" b="1" dirty="0">
              <a:solidFill>
                <a:schemeClr val="bg1"/>
              </a:solidFill>
              <a:latin typeface="Geometria" panose="020B0503020204020204" pitchFamily="34" charset="-52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8733" y="6175969"/>
            <a:ext cx="3524716" cy="682031"/>
          </a:xfrm>
          <a:prstGeom prst="rect">
            <a:avLst/>
          </a:prstGeom>
        </p:spPr>
      </p:pic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083258673"/>
              </p:ext>
            </p:extLst>
          </p:nvPr>
        </p:nvGraphicFramePr>
        <p:xfrm>
          <a:off x="724619" y="1871453"/>
          <a:ext cx="7444596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835550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000"/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836" b="40714"/>
          <a:stretch/>
        </p:blipFill>
        <p:spPr>
          <a:xfrm>
            <a:off x="-2" y="-14465"/>
            <a:ext cx="9144000" cy="72462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7" name="Прямоугольник 6"/>
          <p:cNvSpPr/>
          <p:nvPr/>
        </p:nvSpPr>
        <p:spPr>
          <a:xfrm rot="16200000">
            <a:off x="4135249" y="-3627409"/>
            <a:ext cx="873499" cy="9144000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795623" y="751997"/>
            <a:ext cx="5037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2400" b="1" dirty="0" smtClean="0">
                <a:solidFill>
                  <a:schemeClr val="bg1"/>
                </a:solidFill>
                <a:latin typeface="Geometria" panose="020B0503020204020204" pitchFamily="34" charset="-52"/>
              </a:rPr>
              <a:t>ЛІДЕРИ</a:t>
            </a:r>
            <a:endParaRPr lang="uk-UA" sz="2400" b="1" dirty="0">
              <a:solidFill>
                <a:schemeClr val="bg1"/>
              </a:solidFill>
              <a:latin typeface="Geometria" panose="020B0503020204020204" pitchFamily="34" charset="-5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90113" y="1767480"/>
            <a:ext cx="7988061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Лідерами серед судів відповідної юрисдикції є:</a:t>
            </a:r>
          </a:p>
          <a:p>
            <a:pPr marL="400050" indent="-400050" algn="just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Херсонський окружний адміністративний суд із коефіцієнтом інформаційної відкритості 84,14%, який посів перше місце як серед окружних адміністративних судів, так і в загальному рейтингу інформаційної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відкритості.</a:t>
            </a:r>
          </a:p>
          <a:p>
            <a:pPr marL="400050" indent="-400050" algn="just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Господарський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суд Львівської області із показником відкритості 82,33%, який посів перше місце серед господарських судів та друге в загальному рейтингу інформаційної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відкритості.</a:t>
            </a:r>
          </a:p>
          <a:p>
            <a:pPr marL="400050" indent="-400050" algn="just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Комунарський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районний суд міста Запоріжжя із показником інформаційної відкритості 79,79%, який виявився лідером серед місцевих загальних судів (районних судів міст Києва, Харкова, Львова, Дніпра та Запоріжжя), посівши четверте місце в загальному рейтингу.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Geometria" panose="020B0503020204020204" pitchFamily="34" charset="-52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8733" y="6175969"/>
            <a:ext cx="3524716" cy="682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1457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000"/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836" b="40714"/>
          <a:stretch/>
        </p:blipFill>
        <p:spPr>
          <a:xfrm>
            <a:off x="-2" y="-14465"/>
            <a:ext cx="9144000" cy="72462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7" name="Прямоугольник 6"/>
          <p:cNvSpPr/>
          <p:nvPr/>
        </p:nvSpPr>
        <p:spPr>
          <a:xfrm rot="16200000">
            <a:off x="4135249" y="-3627409"/>
            <a:ext cx="873499" cy="9144000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795623" y="751997"/>
            <a:ext cx="5037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2400" b="1" dirty="0" smtClean="0">
                <a:solidFill>
                  <a:schemeClr val="bg1"/>
                </a:solidFill>
                <a:latin typeface="Geometria" panose="020B0503020204020204" pitchFamily="34" charset="-52"/>
              </a:rPr>
              <a:t>ЛІДЕРИ</a:t>
            </a:r>
            <a:endParaRPr lang="uk-UA" sz="2400" b="1" dirty="0">
              <a:solidFill>
                <a:schemeClr val="bg1"/>
              </a:solidFill>
              <a:latin typeface="Geometria" panose="020B0503020204020204" pitchFamily="34" charset="-5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90113" y="1508688"/>
            <a:ext cx="79880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Лідерами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в загальному рейтингу інформаційної відкритості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виявилися: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8733" y="6175969"/>
            <a:ext cx="3524716" cy="682031"/>
          </a:xfrm>
          <a:prstGeom prst="rect">
            <a:avLst/>
          </a:prstGeom>
        </p:spPr>
      </p:pic>
      <p:graphicFrame>
        <p:nvGraphicFramePr>
          <p:cNvPr id="14" name="Диаграмма 13"/>
          <p:cNvGraphicFramePr/>
          <p:nvPr>
            <p:extLst>
              <p:ext uri="{D42A27DB-BD31-4B8C-83A1-F6EECF244321}">
                <p14:modId xmlns:p14="http://schemas.microsoft.com/office/powerpoint/2010/main" val="2482003848"/>
              </p:ext>
            </p:extLst>
          </p:nvPr>
        </p:nvGraphicFramePr>
        <p:xfrm>
          <a:off x="776377" y="2133494"/>
          <a:ext cx="7901797" cy="4042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82887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000"/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836" b="40714"/>
          <a:stretch/>
        </p:blipFill>
        <p:spPr>
          <a:xfrm>
            <a:off x="-2" y="-14465"/>
            <a:ext cx="9144000" cy="72462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7" name="Прямоугольник 6"/>
          <p:cNvSpPr/>
          <p:nvPr/>
        </p:nvSpPr>
        <p:spPr>
          <a:xfrm rot="16200000">
            <a:off x="4135249" y="-3627409"/>
            <a:ext cx="873499" cy="9144000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795623" y="751997"/>
            <a:ext cx="5037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2400" b="1" dirty="0" smtClean="0">
                <a:solidFill>
                  <a:schemeClr val="bg1"/>
                </a:solidFill>
                <a:latin typeface="Geometria" panose="020B0503020204020204" pitchFamily="34" charset="-52"/>
              </a:rPr>
              <a:t>ЛІДЕРИ</a:t>
            </a:r>
            <a:endParaRPr lang="uk-UA" sz="2400" b="1" dirty="0">
              <a:solidFill>
                <a:schemeClr val="bg1"/>
              </a:solidFill>
              <a:latin typeface="Geometria" panose="020B0503020204020204" pitchFamily="34" charset="-5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1487" y="1903647"/>
            <a:ext cx="7988061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Дякуємо за увагу!</a:t>
            </a:r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  <a:latin typeface="Geometria" panose="020B0503020204020204" pitchFamily="34" charset="-52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  <a:latin typeface="Geometria" panose="020B0503020204020204" pitchFamily="34" charset="-52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Мо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ніторинг проведено експертами громадської організації «Платформа прав людини» в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межах проекту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«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Оцінка та підвищення рівня інформаційної відкритості офіційних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веб-сайтів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судів України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».</a:t>
            </a:r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  <a:latin typeface="Geometria" panose="020B0503020204020204" pitchFamily="34" charset="-52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«Проект реалізується за підтримки американського народу, наданої через Агентство США з міжнародного розвитку (USAID) в рамках Програми «Нове правосуддя»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«Погляди авторів, викладені у цьому виданні, не обов’язково відображають погляди Агентства США з міжнародного розвитку або уряду Сполучених Штатів Америки».</a:t>
            </a:r>
            <a:endParaRPr lang="uk-UA" dirty="0" smtClean="0">
              <a:solidFill>
                <a:schemeClr val="tx1">
                  <a:lumMod val="75000"/>
                  <a:lumOff val="25000"/>
                </a:schemeClr>
              </a:solidFill>
              <a:latin typeface="Geometria" panose="020B0503020204020204" pitchFamily="34" charset="-52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8733" y="6175969"/>
            <a:ext cx="3524716" cy="682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461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000"/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836" b="40714"/>
          <a:stretch/>
        </p:blipFill>
        <p:spPr>
          <a:xfrm>
            <a:off x="-2" y="-14465"/>
            <a:ext cx="9144000" cy="72462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7" name="Прямоугольник 16"/>
          <p:cNvSpPr/>
          <p:nvPr/>
        </p:nvSpPr>
        <p:spPr>
          <a:xfrm rot="16200000">
            <a:off x="4135251" y="-3644438"/>
            <a:ext cx="873499" cy="9144000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5149969" y="696729"/>
            <a:ext cx="36834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2400" b="1" dirty="0" smtClean="0">
                <a:solidFill>
                  <a:schemeClr val="bg1"/>
                </a:solidFill>
                <a:latin typeface="Geometria" panose="020B0503020204020204" pitchFamily="34" charset="-52"/>
              </a:rPr>
              <a:t>МЕТА ДОСЛІДЖЕННЯ</a:t>
            </a:r>
            <a:endParaRPr lang="ru-RU" sz="2400" b="1" dirty="0">
              <a:solidFill>
                <a:schemeClr val="bg1"/>
              </a:solidFill>
              <a:latin typeface="Geometria" panose="020B0503020204020204" pitchFamily="34" charset="-52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8732" y="6175969"/>
            <a:ext cx="3524716" cy="682031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90113" y="1767480"/>
            <a:ext cx="8031193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Головною </a:t>
            </a:r>
            <a:r>
              <a:rPr lang="uk-UA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метою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 зазначеного дослідження є покращення інформування громадськості про діяльність судової влади та створення умов для впровадження електронного врядування в Україні.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uk-UA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Предметом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 моніторингу є визначення відповідності змісту офіційних веб-сайтів положенням нормативно-правових актів, які регулюють питання доступу до інформації про їх діяльність, та перевірка дотримання технічних, технологічних, програмних і лінгвістичних вимог до офіційних сайтів державних органів.</a:t>
            </a:r>
            <a:endParaRPr lang="uk-UA" dirty="0">
              <a:solidFill>
                <a:schemeClr val="tx1">
                  <a:lumMod val="75000"/>
                  <a:lumOff val="25000"/>
                </a:schemeClr>
              </a:solidFill>
              <a:latin typeface="Geometria" panose="020B05030202040202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137902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000"/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836" b="40714"/>
          <a:stretch/>
        </p:blipFill>
        <p:spPr>
          <a:xfrm>
            <a:off x="-2" y="-14465"/>
            <a:ext cx="9144000" cy="72462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7" name="Прямоугольник 6"/>
          <p:cNvSpPr/>
          <p:nvPr/>
        </p:nvSpPr>
        <p:spPr>
          <a:xfrm rot="16200000">
            <a:off x="4135248" y="-3627409"/>
            <a:ext cx="873499" cy="9144000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4623759" y="713758"/>
            <a:ext cx="42096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2400" b="1" dirty="0" smtClean="0">
                <a:solidFill>
                  <a:schemeClr val="bg1"/>
                </a:solidFill>
                <a:latin typeface="Geometria" panose="020B0503020204020204" pitchFamily="34" charset="-52"/>
              </a:rPr>
              <a:t>ОБ’ЄКТ ДОСЛІДЖЕННЯ</a:t>
            </a:r>
            <a:endParaRPr lang="ru-RU" sz="2400" b="1" dirty="0">
              <a:solidFill>
                <a:schemeClr val="bg1"/>
              </a:solidFill>
              <a:latin typeface="Geometria" panose="020B0503020204020204" pitchFamily="34" charset="-5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90113" y="1767480"/>
            <a:ext cx="8031193" cy="330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uk-UA" b="1" dirty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Об’єктом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 дослідження є офіційні веб-сайти судів чи їх веб-сторінки на веб-порталі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«Судова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влада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України».</a:t>
            </a:r>
            <a:endParaRPr lang="uk-UA" dirty="0">
              <a:solidFill>
                <a:schemeClr val="tx1">
                  <a:lumMod val="75000"/>
                  <a:lumOff val="25000"/>
                </a:schemeClr>
              </a:solidFill>
              <a:latin typeface="Geometria" panose="020B0503020204020204" pitchFamily="34" charset="-52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У рамках зазначеного проекту було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досліджено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веб-сайти/веб-сторінки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таких судів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: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25-ти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місцевих господарських судів,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25-ти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місцевих (окружних) адміністративних судів,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40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місцевих загальних судів, а саме районних судів міст Києва, Харкова, Львова, Дніпра та Запоріжжя. </a:t>
            </a:r>
          </a:p>
          <a:p>
            <a:pPr algn="just"/>
            <a:endParaRPr lang="uk-UA" sz="2000" dirty="0">
              <a:solidFill>
                <a:schemeClr val="tx1">
                  <a:lumMod val="75000"/>
                  <a:lumOff val="25000"/>
                </a:schemeClr>
              </a:solidFill>
              <a:latin typeface="Geometria" panose="020B0503020204020204" pitchFamily="34" charset="-52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8733" y="6175969"/>
            <a:ext cx="3524716" cy="682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8268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000"/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836" b="40714"/>
          <a:stretch/>
        </p:blipFill>
        <p:spPr>
          <a:xfrm>
            <a:off x="-2" y="-14465"/>
            <a:ext cx="9144000" cy="72462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7" name="Прямоугольник 6"/>
          <p:cNvSpPr/>
          <p:nvPr/>
        </p:nvSpPr>
        <p:spPr>
          <a:xfrm rot="16200000">
            <a:off x="4135249" y="-3679400"/>
            <a:ext cx="873499" cy="9144000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4623759" y="650764"/>
            <a:ext cx="42096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2400" b="1" dirty="0">
                <a:solidFill>
                  <a:schemeClr val="bg1"/>
                </a:solidFill>
                <a:latin typeface="Geometria" panose="020B0503020204020204" pitchFamily="34" charset="-52"/>
              </a:rPr>
              <a:t>МЕТОДОЛОГІЯ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90113" y="1767480"/>
            <a:ext cx="803119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У 2016 році на замовлення та під керівництвом Секретаріату Уповноваженого Верховної Ради України з прав людини експертами неурядових організацій було розроблено єдину Методологію оцінки рівня забезпечення доступу до публічної інформації суб’єктами владних повноважень.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Моніторинг проведено з використанням зазначеної Методології (зокрема, відповідно до розділу ІІІ).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Визначені в Методології орієнтовні «Параметри для аналізу наповнення сайтів судів» актуалізовано станом на                   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            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 1 листопада 2017 року.</a:t>
            </a:r>
            <a:endParaRPr lang="uk-UA" dirty="0">
              <a:solidFill>
                <a:schemeClr val="tx1">
                  <a:lumMod val="75000"/>
                  <a:lumOff val="25000"/>
                </a:schemeClr>
              </a:solidFill>
              <a:latin typeface="Geometria" panose="020B0503020204020204" pitchFamily="34" charset="-52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8733" y="6175969"/>
            <a:ext cx="3524716" cy="682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01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000"/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836" b="40714"/>
          <a:stretch/>
        </p:blipFill>
        <p:spPr>
          <a:xfrm>
            <a:off x="-2" y="-14465"/>
            <a:ext cx="9144000" cy="72462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7" name="Прямоугольник 6"/>
          <p:cNvSpPr/>
          <p:nvPr/>
        </p:nvSpPr>
        <p:spPr>
          <a:xfrm rot="16200000">
            <a:off x="4135249" y="-3645021"/>
            <a:ext cx="873499" cy="9144000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4623759" y="671231"/>
            <a:ext cx="42096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2400" b="1" dirty="0">
                <a:solidFill>
                  <a:schemeClr val="bg1"/>
                </a:solidFill>
                <a:latin typeface="Geometria" panose="020B0503020204020204" pitchFamily="34" charset="-52"/>
              </a:rPr>
              <a:t>ЗАКОНОДАВСТВО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90113" y="1767480"/>
            <a:ext cx="8031193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Закони України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«Про доступ до публічної інформації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»,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«Про інформацію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», «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Про судоустрій і статус суддів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», “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Про очищення влади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”, “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Про державну службу”; </a:t>
            </a:r>
            <a:endParaRPr lang="uk-UA" dirty="0" smtClean="0">
              <a:solidFill>
                <a:schemeClr val="tx1">
                  <a:lumMod val="75000"/>
                  <a:lumOff val="25000"/>
                </a:schemeClr>
              </a:solidFill>
              <a:latin typeface="Geometria" panose="020B0503020204020204" pitchFamily="34" charset="-52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Концепція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розвитку електронного врядування в Україні,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схвалена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розпорядженням Кабінету Міністрів України від 13.12.2010 р. № 2250-р;  </a:t>
            </a:r>
            <a:endParaRPr lang="uk-UA" dirty="0" smtClean="0">
              <a:solidFill>
                <a:schemeClr val="tx1">
                  <a:lumMod val="75000"/>
                  <a:lumOff val="25000"/>
                </a:schemeClr>
              </a:solidFill>
              <a:latin typeface="Geometria" panose="020B0503020204020204" pitchFamily="34" charset="-52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Рішення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Ради суддів України № 68 від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06.10.2016 «Про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супровід веб-сайту місцевого (апеляційного) суду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»;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Положення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про набори даних, які підлягають оприлюдненню у формі відкритих даних,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затверджене постановою Кабінету Міністрів України від 21 жовтня 2015 року № 835; </a:t>
            </a:r>
            <a:endParaRPr lang="uk-UA" dirty="0">
              <a:solidFill>
                <a:schemeClr val="tx1">
                  <a:lumMod val="75000"/>
                  <a:lumOff val="25000"/>
                </a:schemeClr>
              </a:solidFill>
              <a:latin typeface="Geometria" panose="020B0503020204020204" pitchFamily="34" charset="-52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8733" y="6175969"/>
            <a:ext cx="3524716" cy="682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359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000"/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836" b="40714"/>
          <a:stretch/>
        </p:blipFill>
        <p:spPr>
          <a:xfrm>
            <a:off x="-2" y="-14465"/>
            <a:ext cx="9144000" cy="72462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7" name="Прямоугольник 6"/>
          <p:cNvSpPr/>
          <p:nvPr/>
        </p:nvSpPr>
        <p:spPr>
          <a:xfrm rot="16200000">
            <a:off x="4135249" y="-3685005"/>
            <a:ext cx="873499" cy="9144000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4623759" y="656162"/>
            <a:ext cx="42096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2400" b="1" dirty="0">
                <a:solidFill>
                  <a:schemeClr val="bg1"/>
                </a:solidFill>
                <a:latin typeface="Geometria" panose="020B0503020204020204" pitchFamily="34" charset="-52"/>
              </a:rPr>
              <a:t>ЗАКОНОДАВСТВО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90113" y="1767480"/>
            <a:ext cx="7988061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Регламент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інформаційного наповнення офіційного веб-порталу «Судова влада України»,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затверджений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наказом Державної судової адміністрації України від 17.03.2014 р. №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30;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Порядок 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оприлюднення в мережі Інтернет інформації про діяльність органів виконавчої влади, затвердженим постановою Кабінету Міністрів України від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04.01.2002 р</a:t>
            </a:r>
            <a:r>
              <a:rPr lang="uk-UA" dirty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. №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3</a:t>
            </a:r>
            <a:endParaRPr lang="uk-UA" dirty="0">
              <a:solidFill>
                <a:schemeClr val="tx1">
                  <a:lumMod val="75000"/>
                  <a:lumOff val="25000"/>
                </a:schemeClr>
              </a:solidFill>
              <a:latin typeface="Geometria" panose="020B0503020204020204" pitchFamily="34" charset="-52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8733" y="6175969"/>
            <a:ext cx="3524716" cy="682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79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000"/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836" b="40714"/>
          <a:stretch/>
        </p:blipFill>
        <p:spPr>
          <a:xfrm>
            <a:off x="-2" y="-14465"/>
            <a:ext cx="9144000" cy="72462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7" name="Прямоугольник 6"/>
          <p:cNvSpPr/>
          <p:nvPr/>
        </p:nvSpPr>
        <p:spPr>
          <a:xfrm rot="16200000">
            <a:off x="4135248" y="-3679441"/>
            <a:ext cx="873499" cy="9144000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4623759" y="653885"/>
            <a:ext cx="42096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2400" b="1" dirty="0">
                <a:solidFill>
                  <a:schemeClr val="bg1"/>
                </a:solidFill>
                <a:latin typeface="Geometria" panose="020B0503020204020204" pitchFamily="34" charset="-52"/>
              </a:rPr>
              <a:t>ПАРАМЕТРИ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90113" y="1767480"/>
            <a:ext cx="798806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Під час моніторингу досліджено такі основні групи відомостей: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Загальна інформація про суд;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Структура суду;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Суддівське самоврядування;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Відомості про інформаційні системи та електронні сервіси судів;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Відомості про заходи щодо протидії корупції та очищення влади;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Нормативно-правові засади діяльності суду;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Geometria" panose="020B0503020204020204" pitchFamily="34" charset="-52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Geometria" panose="020B0503020204020204" pitchFamily="34" charset="-52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8733" y="6175969"/>
            <a:ext cx="3524716" cy="682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444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000"/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836" b="40714"/>
          <a:stretch/>
        </p:blipFill>
        <p:spPr>
          <a:xfrm>
            <a:off x="-2" y="-14465"/>
            <a:ext cx="9144000" cy="72462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7" name="Прямоугольник 6"/>
          <p:cNvSpPr/>
          <p:nvPr/>
        </p:nvSpPr>
        <p:spPr>
          <a:xfrm rot="16200000">
            <a:off x="4135251" y="-3640257"/>
            <a:ext cx="873499" cy="9144000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4623759" y="673477"/>
            <a:ext cx="42096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2400" b="1" dirty="0">
                <a:solidFill>
                  <a:schemeClr val="bg1"/>
                </a:solidFill>
                <a:latin typeface="Geometria" panose="020B0503020204020204" pitchFamily="34" charset="-52"/>
              </a:rPr>
              <a:t>ПАРАМЕТРИ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90113" y="1767480"/>
            <a:ext cx="7988061" cy="44165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spcBef>
                <a:spcPts val="600"/>
              </a:spcBef>
              <a:buFont typeface="+mj-lt"/>
              <a:buAutoNum type="arabicPeriod" startAt="7"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Діяльність суду по забезпеченню прав, свобод і законних інтересів фізичних і юридичних осіб;</a:t>
            </a:r>
          </a:p>
          <a:p>
            <a:pPr marL="457200" indent="-457200" algn="just">
              <a:spcBef>
                <a:spcPts val="600"/>
              </a:spcBef>
              <a:buFont typeface="+mj-lt"/>
              <a:buAutoNum type="arabicPeriod" startAt="7"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Відкриті дані;</a:t>
            </a:r>
          </a:p>
          <a:p>
            <a:pPr marL="457200" indent="-457200" algn="just">
              <a:spcBef>
                <a:spcPts val="600"/>
              </a:spcBef>
              <a:buFont typeface="+mj-lt"/>
              <a:buAutoNum type="arabicPeriod" startAt="7"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Інформація про закупівлю товарів, робіт, послуг за бюджетні кошти;</a:t>
            </a:r>
          </a:p>
          <a:p>
            <a:pPr marL="457200" indent="-457200" algn="just">
              <a:spcBef>
                <a:spcPts val="600"/>
              </a:spcBef>
              <a:buFont typeface="+mj-lt"/>
              <a:buAutoNum type="arabicPeriod" startAt="7"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Кадрове забезпечення;</a:t>
            </a:r>
          </a:p>
          <a:p>
            <a:pPr marL="457200" indent="-457200" algn="just">
              <a:spcBef>
                <a:spcPts val="600"/>
              </a:spcBef>
              <a:buFont typeface="+mj-lt"/>
              <a:buAutoNum type="arabicPeriod" startAt="7"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Бюджет. Фінанси;</a:t>
            </a:r>
          </a:p>
          <a:p>
            <a:pPr marL="457200" indent="-457200" algn="just">
              <a:spcBef>
                <a:spcPts val="600"/>
              </a:spcBef>
              <a:buFont typeface="+mj-lt"/>
              <a:buAutoNum type="arabicPeriod" startAt="7"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Безкоштовна правова допомога.</a:t>
            </a:r>
          </a:p>
          <a:p>
            <a:pPr marL="457200" indent="-457200" algn="just">
              <a:spcBef>
                <a:spcPts val="600"/>
              </a:spcBef>
              <a:buFont typeface="+mj-lt"/>
              <a:buAutoNum type="arabicPeriod" startAt="7"/>
            </a:pPr>
            <a:endParaRPr lang="uk-UA" dirty="0" smtClean="0">
              <a:solidFill>
                <a:schemeClr val="tx1">
                  <a:lumMod val="75000"/>
                  <a:lumOff val="25000"/>
                </a:schemeClr>
              </a:solidFill>
              <a:latin typeface="Geometria" panose="020B0503020204020204" pitchFamily="34" charset="-52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Крім того, під час дослідження перевірялися зручність користування сайтом (технічні параметри) та наявність/відсутність негативного контент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у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.</a:t>
            </a:r>
            <a:endParaRPr lang="uk-UA" dirty="0" smtClean="0">
              <a:solidFill>
                <a:schemeClr val="tx1">
                  <a:lumMod val="75000"/>
                  <a:lumOff val="25000"/>
                </a:schemeClr>
              </a:solidFill>
              <a:latin typeface="Geometria" panose="020B0503020204020204" pitchFamily="34" charset="-52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Geometria" panose="020B0503020204020204" pitchFamily="34" charset="-52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8733" y="6175969"/>
            <a:ext cx="3524716" cy="682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758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000"/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836" b="40714"/>
          <a:stretch/>
        </p:blipFill>
        <p:spPr>
          <a:xfrm>
            <a:off x="-2" y="-14465"/>
            <a:ext cx="9144000" cy="72462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7" name="Прямоугольник 6"/>
          <p:cNvSpPr/>
          <p:nvPr/>
        </p:nvSpPr>
        <p:spPr>
          <a:xfrm rot="16200000">
            <a:off x="4135249" y="-3627409"/>
            <a:ext cx="873499" cy="9144000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795623" y="751997"/>
            <a:ext cx="5037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2400" b="1" dirty="0">
                <a:solidFill>
                  <a:schemeClr val="bg1"/>
                </a:solidFill>
                <a:latin typeface="Geometria" panose="020B0503020204020204" pitchFamily="34" charset="-52"/>
              </a:rPr>
              <a:t>РЕЗУЛЬТАТИ МОНІТОРИНГУ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90113" y="1767480"/>
            <a:ext cx="7988061" cy="44165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Рівень оприлюднення інформації на сайтах судів є переважно </a:t>
            </a:r>
            <a:r>
              <a:rPr lang="uk-UA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задовільним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.</a:t>
            </a:r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3 суди мають високий рівень інформаційної відкритості 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(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більше 81 %);</a:t>
            </a:r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25 судів - середній рівень інформаційної відкритості (від 61 % до 80 %);</a:t>
            </a:r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59 судів - задовільний рівень інформаційної відкритості (від 41 % до 60 %);</a:t>
            </a:r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3 суди мають низький рівень інформаційної відкритості (від 21 % до 41 %).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metria" panose="020B0503020204020204" pitchFamily="34" charset="-52"/>
              </a:rPr>
              <a:t>Слід зазначити, що жоден із досліджених судів не має незадовільного рівня інформаційної відкритості (від 0 % до 20 %).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Geometria" panose="020B0503020204020204" pitchFamily="34" charset="-52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8733" y="6175969"/>
            <a:ext cx="3524716" cy="682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0426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404</TotalTime>
  <Words>987</Words>
  <Application>Microsoft Office PowerPoint</Application>
  <PresentationFormat>Экран (4:3)</PresentationFormat>
  <Paragraphs>161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Geometria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Stepanova</dc:creator>
  <cp:lastModifiedBy>Stepanova</cp:lastModifiedBy>
  <cp:revision>68</cp:revision>
  <dcterms:created xsi:type="dcterms:W3CDTF">2017-09-28T15:04:33Z</dcterms:created>
  <dcterms:modified xsi:type="dcterms:W3CDTF">2018-03-28T18:59:30Z</dcterms:modified>
</cp:coreProperties>
</file>